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9"/>
  </p:notesMasterIdLst>
  <p:handoutMasterIdLst>
    <p:handoutMasterId r:id="rId30"/>
  </p:handoutMasterIdLst>
  <p:sldIdLst>
    <p:sldId id="277" r:id="rId3"/>
    <p:sldId id="279" r:id="rId4"/>
    <p:sldId id="280" r:id="rId5"/>
    <p:sldId id="278" r:id="rId6"/>
    <p:sldId id="282" r:id="rId7"/>
    <p:sldId id="289" r:id="rId8"/>
    <p:sldId id="290" r:id="rId9"/>
    <p:sldId id="291" r:id="rId10"/>
    <p:sldId id="292" r:id="rId11"/>
    <p:sldId id="293" r:id="rId12"/>
    <p:sldId id="303" r:id="rId13"/>
    <p:sldId id="294" r:id="rId14"/>
    <p:sldId id="283" r:id="rId15"/>
    <p:sldId id="295" r:id="rId16"/>
    <p:sldId id="285" r:id="rId17"/>
    <p:sldId id="300" r:id="rId18"/>
    <p:sldId id="296" r:id="rId19"/>
    <p:sldId id="297" r:id="rId20"/>
    <p:sldId id="281" r:id="rId21"/>
    <p:sldId id="286" r:id="rId22"/>
    <p:sldId id="299" r:id="rId23"/>
    <p:sldId id="301" r:id="rId24"/>
    <p:sldId id="302" r:id="rId25"/>
    <p:sldId id="298" r:id="rId26"/>
    <p:sldId id="284" r:id="rId27"/>
    <p:sldId id="304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1284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D71D7-55AC-46BD-81B3-09AB2F9EFBD8}" type="datetimeFigureOut">
              <a:rPr lang="de-DE" smtClean="0"/>
              <a:t>24.10.2014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0BD58-3BFF-4EAF-BB8B-AC67FE801E4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0594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89424F-BB59-4F4E-9822-4CA3E770FFD2}" type="datetimeFigureOut">
              <a:rPr lang="de-DE" smtClean="0"/>
              <a:t>24.10.2014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Kopfzeil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322CDD-9D6C-4F63-9EC2-64822662410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1026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IV. In the Evaluation</a:t>
            </a:r>
            <a:r>
              <a:rPr lang="en-US" baseline="0" dirty="0" smtClean="0"/>
              <a:t> we tried to replace the commercial API with a web search for free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22CDD-9D6C-4F63-9EC2-648226624108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4621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Knowledge Base are APIs in the standard</a:t>
            </a:r>
            <a:r>
              <a:rPr lang="en-US" baseline="0" dirty="0" smtClean="0"/>
              <a:t> implementation (not free so we tried to replace it with free web searches like google…)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22CDD-9D6C-4F63-9EC2-648226624108}" type="slidenum">
              <a:rPr lang="de-DE" smtClean="0"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52600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Also recognizes that the answers</a:t>
            </a:r>
            <a:r>
              <a:rPr lang="en-US" baseline="0" dirty="0" smtClean="0"/>
              <a:t> is from the type “date”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22CDD-9D6C-4F63-9EC2-648226624108}" type="slidenum">
              <a:rPr lang="de-DE" smtClean="0"/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4851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means q</a:t>
            </a:r>
            <a:r>
              <a:rPr lang="en-US" baseline="0" dirty="0" smtClean="0"/>
              <a:t> and a number without a q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22CDD-9D6C-4F63-9EC2-648226624108}" type="slidenum">
              <a:rPr lang="de-DE" smtClean="0"/>
              <a:t>16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37397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Location and date are the</a:t>
            </a:r>
            <a:r>
              <a:rPr lang="en-US" baseline="0" dirty="0" smtClean="0"/>
              <a:t> best. Location because of a database with </a:t>
            </a:r>
            <a:r>
              <a:rPr lang="en-US" baseline="0" dirty="0" err="1" smtClean="0"/>
              <a:t>contries</a:t>
            </a:r>
            <a:r>
              <a:rPr lang="en-US" baseline="0" dirty="0" smtClean="0"/>
              <a:t> and cities. Date because of a specific pattern of the answer. 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22CDD-9D6C-4F63-9EC2-648226624108}" type="slidenum">
              <a:rPr lang="de-DE" smtClean="0"/>
              <a:t>18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13578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Behavior while changing</a:t>
            </a:r>
            <a:r>
              <a:rPr lang="en-US" baseline="0" dirty="0" smtClean="0"/>
              <a:t> the knowledge base is quite the same (-&gt; main problem is the parser, not a bad knowledge base)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22CDD-9D6C-4F63-9EC2-648226624108}" type="slidenum">
              <a:rPr lang="de-DE" smtClean="0"/>
              <a:t>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266890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22CDD-9D6C-4F63-9EC2-648226624108}" type="slidenum">
              <a:rPr lang="de-DE" smtClean="0"/>
              <a:t>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103565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22CDD-9D6C-4F63-9EC2-648226624108}" type="slidenum">
              <a:rPr lang="de-DE" smtClean="0"/>
              <a:t>22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69725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22CDD-9D6C-4F63-9EC2-648226624108}" type="slidenum">
              <a:rPr lang="de-DE" smtClean="0"/>
              <a:t>23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94601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Optimizing the p-value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22CDD-9D6C-4F63-9EC2-648226624108}" type="slidenum">
              <a:rPr lang="de-DE" smtClean="0"/>
              <a:t>24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20746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066800" y="2606040"/>
            <a:ext cx="10058400" cy="27432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800">
                <a:solidFill>
                  <a:schemeClr val="tx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66800" y="5360437"/>
            <a:ext cx="10058400" cy="36576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cap="all" baseline="0">
                <a:solidFill>
                  <a:schemeClr val="accent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0" y="5888736"/>
            <a:ext cx="12192000" cy="109728"/>
          </a:xfrm>
          <a:prstGeom prst="rect">
            <a:avLst/>
          </a:prstGeom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Rechteck 8"/>
          <p:cNvSpPr/>
          <p:nvPr userDrawn="1"/>
        </p:nvSpPr>
        <p:spPr>
          <a:xfrm>
            <a:off x="0" y="5888736"/>
            <a:ext cx="12192000" cy="109728"/>
          </a:xfrm>
          <a:prstGeom prst="rect">
            <a:avLst/>
          </a:prstGeom>
          <a:ln>
            <a:noFill/>
          </a:ln>
          <a:effectLst>
            <a:innerShdw blurRad="25400" dist="127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53739" y="283"/>
            <a:ext cx="4435717" cy="685628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1565829"/>
            <a:ext cx="5943600" cy="41148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5400"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66801" y="5682343"/>
            <a:ext cx="5943600" cy="41054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200" b="1" cap="all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9" name="Rechteck 8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Rechteck 10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innerShdw blurRad="25400" dist="127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295400" y="1825625"/>
            <a:ext cx="4724400" cy="41179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4724400" cy="41179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4727448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295400" y="2470151"/>
            <a:ext cx="4727448" cy="34734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67628" y="1828800"/>
            <a:ext cx="4727448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69152" y="2470151"/>
            <a:ext cx="4727448" cy="34734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53739" y="283"/>
            <a:ext cx="4435717" cy="6856286"/>
          </a:xfrm>
          <a:prstGeom prst="rect">
            <a:avLst/>
          </a:prstGeom>
        </p:spPr>
      </p:pic>
      <p:sp>
        <p:nvSpPr>
          <p:cNvPr id="10" name="Rechteck 9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Rechteck 10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innerShdw blurRad="25400" dist="127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29601" y="2514600"/>
            <a:ext cx="347472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90302" y="685800"/>
            <a:ext cx="612648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53739" y="283"/>
            <a:ext cx="4435717" cy="6856286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innerShdw blurRad="25400" dist="127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29600" y="2514600"/>
            <a:ext cx="347472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1325880"/>
            <a:ext cx="6858000" cy="4206240"/>
          </a:xfrm>
          <a:solidFill>
            <a:schemeClr val="bg2"/>
          </a:solidFill>
          <a:effectLst>
            <a:outerShdw blurRad="63500" sx="101000" sy="101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525000" y="382230"/>
            <a:ext cx="1371600" cy="5561369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295400" y="382230"/>
            <a:ext cx="7863840" cy="556137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6257036"/>
            <a:ext cx="12192000" cy="54864"/>
          </a:xfrm>
          <a:prstGeom prst="rect">
            <a:avLst/>
          </a:prstGeom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96012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556170" y="6419462"/>
            <a:ext cx="1351383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295400" y="6419462"/>
            <a:ext cx="5181600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198358" y="6419462"/>
            <a:ext cx="698241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0" y="6257036"/>
            <a:ext cx="12192000" cy="54864"/>
          </a:xfrm>
          <a:prstGeom prst="rect">
            <a:avLst/>
          </a:prstGeom>
          <a:ln>
            <a:noFill/>
          </a:ln>
          <a:effectLst>
            <a:innerShdw blurRad="25400" dist="127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accent1"/>
          </a:solidFill>
          <a:effectLst>
            <a:outerShdw blurRad="38100" dist="25400" dir="18900000" algn="bl" rotWithShape="0">
              <a:schemeClr val="bg1">
                <a:alpha val="8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77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6517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10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b="0" dirty="0"/>
              <a:t>How to Make Right Decisions Based on </a:t>
            </a:r>
            <a:r>
              <a:rPr lang="en-US" sz="4400" b="0" dirty="0" smtClean="0"/>
              <a:t>Corrupt Information </a:t>
            </a:r>
            <a:r>
              <a:rPr lang="en-US" sz="4400" b="0" dirty="0"/>
              <a:t>and Poor </a:t>
            </a:r>
            <a:r>
              <a:rPr lang="en-US" sz="4400" b="0" dirty="0" smtClean="0"/>
              <a:t>Counselors</a:t>
            </a:r>
            <a:br>
              <a:rPr lang="en-US" sz="4400" b="0" dirty="0" smtClean="0"/>
            </a:br>
            <a:endParaRPr lang="de-DE" sz="44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0" dirty="0"/>
              <a:t>Tuning an Open-Source Question Answering System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322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cap="none" dirty="0"/>
              <a:t>The Authors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Michael Muck</a:t>
            </a:r>
          </a:p>
          <a:p>
            <a:pPr lvl="1"/>
            <a:r>
              <a:rPr lang="en-US" dirty="0" smtClean="0"/>
              <a:t>Former student at the </a:t>
            </a:r>
            <a:r>
              <a:rPr lang="en-US" dirty="0" smtClean="0"/>
              <a:t>DHBW Stuttgart, Germany</a:t>
            </a:r>
            <a:endParaRPr lang="en-US" dirty="0" smtClean="0"/>
          </a:p>
          <a:p>
            <a:pPr lvl="1"/>
            <a:r>
              <a:rPr lang="en-US" dirty="0" smtClean="0"/>
              <a:t>Working for </a:t>
            </a:r>
            <a:r>
              <a:rPr lang="en-US" dirty="0" err="1" smtClean="0"/>
              <a:t>Tesat-Spacecom</a:t>
            </a:r>
            <a:r>
              <a:rPr lang="en-US" dirty="0" smtClean="0"/>
              <a:t> in </a:t>
            </a:r>
            <a:r>
              <a:rPr lang="en-US" dirty="0" err="1" smtClean="0"/>
              <a:t>Backnang</a:t>
            </a:r>
            <a:r>
              <a:rPr lang="en-US" dirty="0" smtClean="0"/>
              <a:t>, Germany</a:t>
            </a:r>
            <a:endParaRPr lang="en-US" dirty="0" smtClean="0"/>
          </a:p>
          <a:p>
            <a:r>
              <a:rPr lang="en-US" dirty="0" smtClean="0"/>
              <a:t>David </a:t>
            </a:r>
            <a:r>
              <a:rPr lang="en-US" dirty="0" err="1" smtClean="0"/>
              <a:t>Suendermann-Oeft</a:t>
            </a:r>
            <a:endParaRPr lang="en-US" dirty="0" smtClean="0"/>
          </a:p>
          <a:p>
            <a:pPr lvl="1"/>
            <a:r>
              <a:rPr lang="en-US" dirty="0" smtClean="0"/>
              <a:t>Educational </a:t>
            </a:r>
            <a:r>
              <a:rPr lang="en-US" dirty="0" smtClean="0"/>
              <a:t>Testing </a:t>
            </a:r>
            <a:r>
              <a:rPr lang="en-US" dirty="0"/>
              <a:t>Service, Director of Research </a:t>
            </a:r>
            <a:r>
              <a:rPr lang="en-US" dirty="0" smtClean="0"/>
              <a:t>in San </a:t>
            </a:r>
            <a:r>
              <a:rPr lang="en-US" dirty="0" smtClean="0"/>
              <a:t>Francisco, USA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82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/>
              <a:t>Structure</a:t>
            </a:r>
            <a:endParaRPr lang="en-US" cap="non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60070" indent="-514350">
              <a:buFont typeface="+mj-lt"/>
              <a:buAutoNum type="romanUcPeriod"/>
            </a:pPr>
            <a:r>
              <a:rPr lang="en-US" dirty="0" smtClean="0"/>
              <a:t>Introduction</a:t>
            </a:r>
          </a:p>
          <a:p>
            <a:pPr marL="560070" indent="-514350">
              <a:buFont typeface="+mj-lt"/>
              <a:buAutoNum type="romanUcPeriod"/>
            </a:pPr>
            <a:r>
              <a:rPr lang="en-US" dirty="0" smtClean="0"/>
              <a:t>Reflections on the </a:t>
            </a:r>
            <a:r>
              <a:rPr lang="en-US" dirty="0"/>
              <a:t>t</a:t>
            </a:r>
            <a:r>
              <a:rPr lang="en-US" dirty="0" smtClean="0"/>
              <a:t>est set</a:t>
            </a:r>
          </a:p>
          <a:p>
            <a:pPr marL="560070" indent="-514350">
              <a:buFont typeface="+mj-lt"/>
              <a:buAutoNum type="romanUcPeriod"/>
            </a:pPr>
            <a:r>
              <a:rPr lang="en-US" dirty="0" smtClean="0"/>
              <a:t>Architecture of OpenEphyra</a:t>
            </a:r>
          </a:p>
          <a:p>
            <a:pPr marL="560070" indent="-514350">
              <a:buFont typeface="+mj-lt"/>
              <a:buAutoNum type="romanUcPeriod"/>
            </a:pPr>
            <a:r>
              <a:rPr lang="de-DE" dirty="0" smtClean="0"/>
              <a:t>Evaluation</a:t>
            </a:r>
          </a:p>
          <a:p>
            <a:pPr marL="560070" indent="-514350">
              <a:buFont typeface="+mj-lt"/>
              <a:buAutoNum type="romanUcPeriod"/>
            </a:pPr>
            <a:r>
              <a:rPr lang="de-DE" dirty="0" smtClean="0"/>
              <a:t>System </a:t>
            </a:r>
            <a:r>
              <a:rPr lang="en-US" dirty="0" smtClean="0"/>
              <a:t>Combination</a:t>
            </a:r>
          </a:p>
          <a:p>
            <a:pPr marL="560070" indent="-514350">
              <a:buFont typeface="+mj-lt"/>
              <a:buAutoNum type="romanUcPeriod"/>
            </a:pPr>
            <a:r>
              <a:rPr lang="en-US" dirty="0" smtClean="0"/>
              <a:t>Conclusion </a:t>
            </a:r>
            <a:r>
              <a:rPr lang="en-US" dirty="0" smtClean="0"/>
              <a:t>and Future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004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cap="none" dirty="0"/>
              <a:t>I. Introduction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QA is a growing domain</a:t>
            </a:r>
          </a:p>
          <a:p>
            <a:r>
              <a:rPr lang="en-US" dirty="0" smtClean="0"/>
              <a:t>Watson Deep QA from IBM, </a:t>
            </a:r>
            <a:r>
              <a:rPr lang="en-US" dirty="0" smtClean="0"/>
              <a:t>Siri</a:t>
            </a:r>
            <a:r>
              <a:rPr lang="en-US" dirty="0" smtClean="0"/>
              <a:t>, </a:t>
            </a:r>
            <a:r>
              <a:rPr lang="en-US" dirty="0" smtClean="0"/>
              <a:t>Google </a:t>
            </a:r>
            <a:r>
              <a:rPr lang="en-US" dirty="0" smtClean="0"/>
              <a:t>now, </a:t>
            </a:r>
            <a:r>
              <a:rPr lang="en-US" dirty="0" smtClean="0"/>
              <a:t>Wolfram Alpha, …</a:t>
            </a:r>
            <a:endParaRPr lang="en-US" dirty="0" smtClean="0"/>
          </a:p>
          <a:p>
            <a:r>
              <a:rPr lang="en-US" dirty="0" smtClean="0"/>
              <a:t>Open-source software OpenEphyra</a:t>
            </a:r>
          </a:p>
          <a:p>
            <a:r>
              <a:rPr lang="en-US" dirty="0" smtClean="0"/>
              <a:t>compare </a:t>
            </a:r>
            <a:r>
              <a:rPr lang="en-US" dirty="0" smtClean="0"/>
              <a:t>different QA </a:t>
            </a:r>
            <a:r>
              <a:rPr lang="en-US" dirty="0" smtClean="0"/>
              <a:t>systems by means of a test 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97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cap="none" dirty="0"/>
              <a:t>II. Reflections on the </a:t>
            </a:r>
            <a:r>
              <a:rPr lang="en-US" cap="none" dirty="0" smtClean="0"/>
              <a:t>test set</a:t>
            </a:r>
            <a:endParaRPr lang="en-US" cap="non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Test set contains questions and canonical answers</a:t>
            </a:r>
          </a:p>
          <a:p>
            <a:r>
              <a:rPr lang="en-US" dirty="0" smtClean="0"/>
              <a:t>NIST-TREC11 corpus (500 entries)</a:t>
            </a:r>
          </a:p>
          <a:p>
            <a:r>
              <a:rPr lang="en-US" dirty="0" smtClean="0"/>
              <a:t>Multiple issues with a static test 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25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cap="none" dirty="0" err="1" smtClean="0"/>
              <a:t>IIa</a:t>
            </a:r>
            <a:r>
              <a:rPr lang="en-US" cap="none" dirty="0" smtClean="0"/>
              <a:t>. Time Dependence</a:t>
            </a:r>
            <a:endParaRPr lang="en-US" cap="non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Answers may be obsolete</a:t>
            </a:r>
          </a:p>
          <a:p>
            <a:endParaRPr lang="en-US" i="1" dirty="0" smtClean="0"/>
          </a:p>
          <a:p>
            <a:pPr marL="45720" indent="0">
              <a:buNone/>
            </a:pPr>
            <a:r>
              <a:rPr lang="en-US" i="1" dirty="0" smtClean="0"/>
              <a:t>Who is the governor of Colorado?</a:t>
            </a:r>
          </a:p>
          <a:p>
            <a:pPr marL="45720" indent="0">
              <a:buNone/>
            </a:pPr>
            <a:r>
              <a:rPr lang="en-US" i="1" dirty="0"/>
              <a:t>	</a:t>
            </a:r>
            <a:r>
              <a:rPr lang="en-US" i="1" dirty="0" smtClean="0"/>
              <a:t>- John </a:t>
            </a:r>
            <a:r>
              <a:rPr lang="en-US" i="1" dirty="0" err="1" smtClean="0"/>
              <a:t>Hickenlooper</a:t>
            </a:r>
            <a:endParaRPr lang="en-US" i="1" dirty="0" smtClean="0"/>
          </a:p>
          <a:p>
            <a:pPr marL="45720" indent="0">
              <a:buNone/>
            </a:pPr>
            <a:r>
              <a:rPr lang="en-US" i="1" dirty="0"/>
              <a:t>	</a:t>
            </a:r>
            <a:r>
              <a:rPr lang="en-US" i="1" dirty="0" smtClean="0"/>
              <a:t>- Bill Ritter</a:t>
            </a:r>
          </a:p>
          <a:p>
            <a:pPr lvl="1"/>
            <a:endParaRPr lang="en-US" i="1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43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cap="none" dirty="0" err="1" smtClean="0"/>
              <a:t>IIb</a:t>
            </a:r>
            <a:r>
              <a:rPr lang="en-US" cap="none" dirty="0" smtClean="0"/>
              <a:t>. Missing Answers</a:t>
            </a:r>
            <a:endParaRPr lang="en-US" cap="non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Multitude of terms referring to the same phenomenon</a:t>
            </a:r>
          </a:p>
          <a:p>
            <a:endParaRPr lang="en-US" dirty="0"/>
          </a:p>
          <a:p>
            <a:pPr marL="45720" indent="0">
              <a:buNone/>
            </a:pPr>
            <a:r>
              <a:rPr lang="en-US" i="1" dirty="0" smtClean="0"/>
              <a:t>What is the fear of lightning called?</a:t>
            </a:r>
          </a:p>
          <a:p>
            <a:pPr marL="45720" indent="0">
              <a:buNone/>
            </a:pPr>
            <a:r>
              <a:rPr lang="en-US" i="1" dirty="0"/>
              <a:t>	</a:t>
            </a:r>
            <a:r>
              <a:rPr lang="en-US" i="1" dirty="0" smtClean="0"/>
              <a:t>- astraphobia</a:t>
            </a:r>
          </a:p>
          <a:p>
            <a:pPr marL="45720" indent="0">
              <a:buNone/>
            </a:pPr>
            <a:r>
              <a:rPr lang="en-US" i="1" dirty="0"/>
              <a:t>	</a:t>
            </a:r>
            <a:r>
              <a:rPr lang="en-US" i="1" dirty="0" smtClean="0"/>
              <a:t>- </a:t>
            </a:r>
            <a:r>
              <a:rPr lang="en-US" i="1" dirty="0" err="1" smtClean="0"/>
              <a:t>astrapophobia</a:t>
            </a:r>
            <a:endParaRPr lang="en-US" i="1" dirty="0" smtClean="0"/>
          </a:p>
          <a:p>
            <a:pPr marL="45720" indent="0">
              <a:buNone/>
            </a:pPr>
            <a:r>
              <a:rPr lang="en-US" i="1" dirty="0"/>
              <a:t>	</a:t>
            </a:r>
            <a:r>
              <a:rPr lang="en-US" i="1" dirty="0" smtClean="0"/>
              <a:t>- </a:t>
            </a:r>
            <a:r>
              <a:rPr lang="en-US" i="1" dirty="0" err="1" smtClean="0"/>
              <a:t>brontophobia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07001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cap="none" dirty="0" err="1" smtClean="0"/>
              <a:t>IIc</a:t>
            </a:r>
            <a:r>
              <a:rPr lang="en-US" cap="none" dirty="0" smtClean="0"/>
              <a:t>. Scientific Ambiguity</a:t>
            </a:r>
            <a:endParaRPr lang="en-US" cap="non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Different studies may provide different results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i="1" dirty="0" smtClean="0"/>
              <a:t>How fast does a cheetah run?</a:t>
            </a:r>
          </a:p>
          <a:p>
            <a:pPr marL="45720" indent="0">
              <a:buNone/>
            </a:pPr>
            <a:r>
              <a:rPr lang="en-US" i="1" dirty="0"/>
              <a:t>	</a:t>
            </a:r>
            <a:r>
              <a:rPr lang="en-US" i="1" dirty="0" smtClean="0"/>
              <a:t>- 70 mph (discovery.com)</a:t>
            </a:r>
          </a:p>
          <a:p>
            <a:pPr marL="45720" indent="0">
              <a:buNone/>
            </a:pPr>
            <a:r>
              <a:rPr lang="en-US" i="1" dirty="0"/>
              <a:t>	</a:t>
            </a:r>
            <a:r>
              <a:rPr lang="en-US" i="1" dirty="0" smtClean="0"/>
              <a:t>- 75 mph (Wikipedia.com)</a:t>
            </a:r>
          </a:p>
        </p:txBody>
      </p:sp>
    </p:spTree>
    <p:extLst>
      <p:ext uri="{BB962C8B-B14F-4D97-AF65-F5344CB8AC3E}">
        <p14:creationId xmlns:p14="http://schemas.microsoft.com/office/powerpoint/2010/main" val="336061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cap="none" dirty="0" err="1" smtClean="0"/>
              <a:t>IId</a:t>
            </a:r>
            <a:r>
              <a:rPr lang="en-US" cap="none" dirty="0" smtClean="0"/>
              <a:t>. Degree of Detail</a:t>
            </a:r>
            <a:endParaRPr lang="en-US" cap="non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95400" y="1828800"/>
            <a:ext cx="9601200" cy="502276"/>
          </a:xfrm>
        </p:spPr>
        <p:txBody>
          <a:bodyPr/>
          <a:lstStyle/>
          <a:p>
            <a:r>
              <a:rPr lang="en-US" dirty="0" smtClean="0"/>
              <a:t>No </a:t>
            </a:r>
            <a:r>
              <a:rPr lang="en-US" dirty="0" smtClean="0"/>
              <a:t>clear </a:t>
            </a:r>
            <a:r>
              <a:rPr lang="en-US" dirty="0" smtClean="0"/>
              <a:t>specification how detailed an answer should be</a:t>
            </a:r>
          </a:p>
          <a:p>
            <a:endParaRPr lang="en-US" dirty="0"/>
          </a:p>
          <a:p>
            <a:pPr marL="45720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4" name="Inhaltsplatzhalter 2"/>
          <p:cNvSpPr txBox="1">
            <a:spLocks/>
          </p:cNvSpPr>
          <p:nvPr/>
        </p:nvSpPr>
        <p:spPr>
          <a:xfrm>
            <a:off x="1293255" y="2831201"/>
            <a:ext cx="4412087" cy="28226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77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517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i="1" dirty="0" smtClean="0"/>
              <a:t>How did Eva Peron </a:t>
            </a:r>
            <a:r>
              <a:rPr lang="en-US" i="1" dirty="0" smtClean="0"/>
              <a:t>die?</a:t>
            </a:r>
            <a:endParaRPr lang="en-US" i="1" dirty="0" smtClean="0"/>
          </a:p>
          <a:p>
            <a:pPr marL="45720" indent="0">
              <a:buNone/>
            </a:pPr>
            <a:r>
              <a:rPr lang="en-US" i="1" dirty="0"/>
              <a:t>	</a:t>
            </a:r>
            <a:r>
              <a:rPr lang="en-US" i="1" dirty="0" smtClean="0"/>
              <a:t>- death</a:t>
            </a:r>
          </a:p>
          <a:p>
            <a:pPr marL="45720" indent="0">
              <a:buNone/>
            </a:pPr>
            <a:r>
              <a:rPr lang="en-US" i="1" dirty="0"/>
              <a:t>	</a:t>
            </a:r>
            <a:r>
              <a:rPr lang="en-US" i="1" dirty="0" smtClean="0"/>
              <a:t>- disease</a:t>
            </a:r>
          </a:p>
          <a:p>
            <a:pPr marL="45720" indent="0">
              <a:buNone/>
            </a:pPr>
            <a:r>
              <a:rPr lang="en-US" i="1" dirty="0"/>
              <a:t>	</a:t>
            </a:r>
            <a:r>
              <a:rPr lang="en-US" i="1" dirty="0" smtClean="0"/>
              <a:t>- cervical cancer</a:t>
            </a:r>
          </a:p>
          <a:p>
            <a:endParaRPr lang="en-US" dirty="0" smtClean="0"/>
          </a:p>
          <a:p>
            <a:pPr marL="45720" indent="0">
              <a:buFont typeface="Arial" pitchFamily="34" charset="0"/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5" name="Inhaltsplatzhalter 2"/>
          <p:cNvSpPr txBox="1">
            <a:spLocks/>
          </p:cNvSpPr>
          <p:nvPr/>
        </p:nvSpPr>
        <p:spPr>
          <a:xfrm>
            <a:off x="5953261" y="2829054"/>
            <a:ext cx="4891823" cy="28226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77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517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i="1" dirty="0" smtClean="0"/>
              <a:t>Where are the British Crown jewels kept?</a:t>
            </a:r>
          </a:p>
          <a:p>
            <a:pPr marL="45720" indent="0">
              <a:buNone/>
            </a:pPr>
            <a:r>
              <a:rPr lang="en-US" i="1" dirty="0"/>
              <a:t>	</a:t>
            </a:r>
            <a:r>
              <a:rPr lang="en-US" i="1" dirty="0" smtClean="0"/>
              <a:t>- Great Britain</a:t>
            </a:r>
          </a:p>
          <a:p>
            <a:pPr marL="45720" indent="0">
              <a:buNone/>
            </a:pPr>
            <a:r>
              <a:rPr lang="en-US" i="1" dirty="0"/>
              <a:t>	</a:t>
            </a:r>
            <a:r>
              <a:rPr lang="en-US" i="1" dirty="0" smtClean="0"/>
              <a:t>- London</a:t>
            </a:r>
          </a:p>
          <a:p>
            <a:pPr marL="45720" indent="0">
              <a:buNone/>
            </a:pPr>
            <a:r>
              <a:rPr lang="en-US" i="1" dirty="0"/>
              <a:t>	</a:t>
            </a:r>
            <a:r>
              <a:rPr lang="en-US" i="1" dirty="0" smtClean="0"/>
              <a:t>- Tower of London</a:t>
            </a:r>
          </a:p>
          <a:p>
            <a:endParaRPr lang="en-US" dirty="0" smtClean="0"/>
          </a:p>
          <a:p>
            <a:pPr marL="45720" indent="0">
              <a:buFont typeface="Arial" pitchFamily="34" charset="0"/>
              <a:buNone/>
            </a:pP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9096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cap="none" dirty="0" err="1" smtClean="0"/>
              <a:t>IIe</a:t>
            </a:r>
            <a:r>
              <a:rPr lang="en-US" cap="none" dirty="0" smtClean="0"/>
              <a:t>. Partial Answers</a:t>
            </a:r>
            <a:endParaRPr lang="en-US" cap="non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all parts of the answer are necessary</a:t>
            </a:r>
          </a:p>
          <a:p>
            <a:endParaRPr lang="en-US" dirty="0"/>
          </a:p>
          <a:p>
            <a:pPr marL="45720" indent="0">
              <a:buNone/>
            </a:pPr>
            <a:r>
              <a:rPr lang="en-US" i="1" dirty="0" smtClean="0"/>
              <a:t>Who was the first woman to run for president?</a:t>
            </a:r>
          </a:p>
          <a:p>
            <a:pPr marL="45720" indent="0">
              <a:buNone/>
            </a:pPr>
            <a:r>
              <a:rPr lang="en-US" i="1" dirty="0"/>
              <a:t>	</a:t>
            </a:r>
            <a:r>
              <a:rPr lang="en-US" i="1" dirty="0" smtClean="0"/>
              <a:t>- Victoria </a:t>
            </a:r>
            <a:r>
              <a:rPr lang="en-US" i="1" dirty="0" err="1" smtClean="0"/>
              <a:t>Claflin</a:t>
            </a:r>
            <a:r>
              <a:rPr lang="en-US" i="1" dirty="0" smtClean="0"/>
              <a:t> Woodhull</a:t>
            </a:r>
          </a:p>
          <a:p>
            <a:pPr marL="45720" indent="0">
              <a:buNone/>
            </a:pPr>
            <a:r>
              <a:rPr lang="en-US" i="1" dirty="0"/>
              <a:t>	</a:t>
            </a:r>
            <a:r>
              <a:rPr lang="en-US" i="1" dirty="0" smtClean="0"/>
              <a:t>- Victoria Woodhull</a:t>
            </a:r>
          </a:p>
          <a:p>
            <a:pPr marL="45720" indent="0">
              <a:buNone/>
            </a:pPr>
            <a:r>
              <a:rPr lang="en-US" i="1" dirty="0"/>
              <a:t>	</a:t>
            </a:r>
            <a:r>
              <a:rPr lang="en-US" i="1" dirty="0" smtClean="0"/>
              <a:t>- Victoria </a:t>
            </a:r>
          </a:p>
          <a:p>
            <a:pPr marL="45720" indent="0">
              <a:buNone/>
            </a:pPr>
            <a:r>
              <a:rPr lang="en-US" i="1" dirty="0"/>
              <a:t>	</a:t>
            </a:r>
            <a:r>
              <a:rPr lang="en-US" i="1" dirty="0" smtClean="0"/>
              <a:t>- Woodhull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441125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cap="none" dirty="0" err="1" smtClean="0"/>
              <a:t>IIf</a:t>
            </a:r>
            <a:r>
              <a:rPr lang="en-US" cap="none" dirty="0" smtClean="0"/>
              <a:t>. Different units</a:t>
            </a:r>
            <a:endParaRPr lang="en-US" cap="non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Differences in physical units</a:t>
            </a:r>
          </a:p>
          <a:p>
            <a:endParaRPr lang="en-US" dirty="0"/>
          </a:p>
          <a:p>
            <a:pPr marL="45720" indent="0">
              <a:buNone/>
            </a:pPr>
            <a:r>
              <a:rPr lang="en-US" i="1" dirty="0" smtClean="0"/>
              <a:t>How high is Mount </a:t>
            </a:r>
            <a:r>
              <a:rPr lang="en-US" i="1" dirty="0" err="1" smtClean="0"/>
              <a:t>Kinabalu</a:t>
            </a:r>
            <a:r>
              <a:rPr lang="en-US" i="1" dirty="0" smtClean="0"/>
              <a:t>?</a:t>
            </a:r>
          </a:p>
          <a:p>
            <a:pPr marL="45720" indent="0">
              <a:buNone/>
            </a:pPr>
            <a:r>
              <a:rPr lang="en-US" i="1" dirty="0"/>
              <a:t>	</a:t>
            </a:r>
            <a:r>
              <a:rPr lang="en-US" i="1" dirty="0" smtClean="0"/>
              <a:t>- 4095 meter</a:t>
            </a:r>
          </a:p>
          <a:p>
            <a:pPr marL="45720" indent="0">
              <a:buNone/>
            </a:pPr>
            <a:r>
              <a:rPr lang="en-US" i="1" dirty="0"/>
              <a:t>	</a:t>
            </a:r>
            <a:r>
              <a:rPr lang="en-US" i="1" dirty="0" smtClean="0"/>
              <a:t>- 4.095 kilometer</a:t>
            </a:r>
          </a:p>
          <a:p>
            <a:pPr marL="45720" indent="0">
              <a:buNone/>
            </a:pPr>
            <a:r>
              <a:rPr lang="en-US" i="1" dirty="0"/>
              <a:t>	</a:t>
            </a:r>
            <a:r>
              <a:rPr lang="en-US" i="1" dirty="0" smtClean="0"/>
              <a:t>- 13,435 feet</a:t>
            </a:r>
          </a:p>
        </p:txBody>
      </p:sp>
    </p:spTree>
    <p:extLst>
      <p:ext uri="{BB962C8B-B14F-4D97-AF65-F5344CB8AC3E}">
        <p14:creationId xmlns:p14="http://schemas.microsoft.com/office/powerpoint/2010/main" val="2041739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cap="none" dirty="0" err="1" smtClean="0"/>
              <a:t>IIg</a:t>
            </a:r>
            <a:r>
              <a:rPr lang="en-US" cap="none" dirty="0" smtClean="0"/>
              <a:t>. Effect on the results</a:t>
            </a:r>
            <a:endParaRPr lang="en-US" cap="non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Accuracy gain from 37.6% to 55.8%</a:t>
            </a:r>
          </a:p>
          <a:p>
            <a:r>
              <a:rPr lang="en-US" dirty="0" smtClean="0"/>
              <a:t>Not comparable to tests from before </a:t>
            </a:r>
          </a:p>
          <a:p>
            <a:r>
              <a:rPr lang="en-US" dirty="0" smtClean="0"/>
              <a:t>Comparison does not need a 100% correctness of a test set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09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cap="none" dirty="0" smtClean="0"/>
              <a:t>III. Architecture of OpenEphyra</a:t>
            </a:r>
            <a:endParaRPr lang="en-US" cap="non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009" y="1700011"/>
            <a:ext cx="8693470" cy="3877113"/>
          </a:xfrm>
        </p:spPr>
      </p:pic>
    </p:spTree>
    <p:extLst>
      <p:ext uri="{BB962C8B-B14F-4D97-AF65-F5344CB8AC3E}">
        <p14:creationId xmlns:p14="http://schemas.microsoft.com/office/powerpoint/2010/main" val="337787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cap="none" dirty="0" err="1" smtClean="0"/>
              <a:t>IIIa</a:t>
            </a:r>
            <a:r>
              <a:rPr lang="en-US" cap="none" dirty="0" smtClean="0"/>
              <a:t>. Concrete Example of OpenEphyra</a:t>
            </a:r>
            <a:endParaRPr lang="en-US" cap="non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Question</a:t>
            </a:r>
          </a:p>
          <a:p>
            <a:pPr lvl="1"/>
            <a:r>
              <a:rPr lang="en-US" dirty="0" smtClean="0"/>
              <a:t>When was Albert Einstein born?</a:t>
            </a:r>
            <a:endParaRPr lang="en-US" dirty="0"/>
          </a:p>
          <a:p>
            <a:r>
              <a:rPr lang="en-US" dirty="0" smtClean="0"/>
              <a:t>Queries</a:t>
            </a:r>
          </a:p>
          <a:p>
            <a:pPr lvl="1"/>
            <a:r>
              <a:rPr lang="en-US" dirty="0" smtClean="0"/>
              <a:t>Albert Einstein was born in X</a:t>
            </a:r>
          </a:p>
          <a:p>
            <a:pPr lvl="1"/>
            <a:r>
              <a:rPr lang="en-US" dirty="0" smtClean="0"/>
              <a:t>Albert Einstein was born at X</a:t>
            </a:r>
          </a:p>
          <a:p>
            <a:r>
              <a:rPr lang="en-US" dirty="0" smtClean="0"/>
              <a:t>Documents</a:t>
            </a:r>
          </a:p>
          <a:p>
            <a:pPr lvl="1"/>
            <a:r>
              <a:rPr lang="en-US" dirty="0" smtClean="0"/>
              <a:t>Wikipedia.com/Einstein</a:t>
            </a:r>
          </a:p>
          <a:p>
            <a:pPr lvl="1"/>
            <a:r>
              <a:rPr lang="en-US" dirty="0" smtClean="0"/>
              <a:t>Einstein.com</a:t>
            </a:r>
          </a:p>
          <a:p>
            <a:r>
              <a:rPr lang="en-US" dirty="0" smtClean="0"/>
              <a:t>Answers</a:t>
            </a:r>
          </a:p>
          <a:p>
            <a:pPr lvl="1"/>
            <a:r>
              <a:rPr lang="en-US" dirty="0" smtClean="0"/>
              <a:t>14.03.1879 (Score 0.875)</a:t>
            </a:r>
          </a:p>
          <a:p>
            <a:pPr lvl="1"/>
            <a:r>
              <a:rPr lang="en-US" dirty="0" smtClean="0"/>
              <a:t>18.04.1955 (Score 0.12)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6096000" y="2129049"/>
            <a:ext cx="260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Answer type = “date”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08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cap="none" dirty="0"/>
              <a:t>IV. Evaluation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Search engines (Bing, </a:t>
            </a:r>
            <a:r>
              <a:rPr lang="en-US" dirty="0" err="1" smtClean="0"/>
              <a:t>Ixquick</a:t>
            </a:r>
            <a:r>
              <a:rPr lang="en-US" dirty="0" smtClean="0"/>
              <a:t>, </a:t>
            </a:r>
            <a:r>
              <a:rPr lang="en-US" dirty="0" err="1" smtClean="0"/>
              <a:t>BingW</a:t>
            </a:r>
            <a:r>
              <a:rPr lang="en-US" dirty="0" smtClean="0"/>
              <a:t>, Google)</a:t>
            </a:r>
          </a:p>
          <a:p>
            <a:r>
              <a:rPr lang="en-US" dirty="0" smtClean="0"/>
              <a:t>Tried to replace the commercial API with a free of charge web search</a:t>
            </a:r>
          </a:p>
          <a:p>
            <a:r>
              <a:rPr lang="en-US" dirty="0" smtClean="0"/>
              <a:t>Number of queries</a:t>
            </a:r>
          </a:p>
          <a:p>
            <a:r>
              <a:rPr lang="en-US" dirty="0" smtClean="0"/>
              <a:t>Number of documents</a:t>
            </a:r>
          </a:p>
          <a:p>
            <a:r>
              <a:rPr lang="en-US" dirty="0" smtClean="0"/>
              <a:t>Answer type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90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cap="none" dirty="0" err="1" smtClean="0"/>
              <a:t>IVa</a:t>
            </a:r>
            <a:r>
              <a:rPr lang="en-US" cap="none" dirty="0" smtClean="0"/>
              <a:t>. Systems used</a:t>
            </a:r>
            <a:endParaRPr lang="en-US" cap="non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843310"/>
            <a:ext cx="7908566" cy="4093029"/>
          </a:xfrm>
        </p:spPr>
      </p:pic>
    </p:spTree>
    <p:extLst>
      <p:ext uri="{BB962C8B-B14F-4D97-AF65-F5344CB8AC3E}">
        <p14:creationId xmlns:p14="http://schemas.microsoft.com/office/powerpoint/2010/main" val="369479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cap="none" dirty="0" err="1" smtClean="0"/>
              <a:t>IVb</a:t>
            </a:r>
            <a:r>
              <a:rPr lang="en-US" cap="none" dirty="0" smtClean="0"/>
              <a:t>. Number of Documents</a:t>
            </a:r>
            <a:endParaRPr lang="en-US" cap="non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3" r="17345"/>
          <a:stretch/>
        </p:blipFill>
        <p:spPr>
          <a:xfrm>
            <a:off x="1295400" y="1628819"/>
            <a:ext cx="7681458" cy="4560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34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cap="none" dirty="0" err="1" smtClean="0"/>
              <a:t>IVc</a:t>
            </a:r>
            <a:r>
              <a:rPr lang="en-US" cap="none" dirty="0" smtClean="0"/>
              <a:t>. Answer Types</a:t>
            </a:r>
            <a:endParaRPr lang="en-US" cap="non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717479"/>
            <a:ext cx="10062568" cy="446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66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err="1" smtClean="0"/>
              <a:t>IVd</a:t>
            </a:r>
            <a:r>
              <a:rPr lang="en-US" cap="none" dirty="0" smtClean="0"/>
              <a:t>. Overview of the Results</a:t>
            </a:r>
            <a:endParaRPr lang="en-US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" t="2608" r="29100"/>
          <a:stretch/>
        </p:blipFill>
        <p:spPr>
          <a:xfrm>
            <a:off x="2770499" y="1637717"/>
            <a:ext cx="5895833" cy="4535497"/>
          </a:xfrm>
        </p:spPr>
      </p:pic>
    </p:spTree>
    <p:extLst>
      <p:ext uri="{BB962C8B-B14F-4D97-AF65-F5344CB8AC3E}">
        <p14:creationId xmlns:p14="http://schemas.microsoft.com/office/powerpoint/2010/main" val="298419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V. </a:t>
            </a:r>
            <a:r>
              <a:rPr lang="en-US" cap="none" dirty="0" smtClean="0"/>
              <a:t>System Combination</a:t>
            </a:r>
            <a:endParaRPr lang="en-US" dirty="0"/>
          </a:p>
        </p:txBody>
      </p:sp>
      <p:sp>
        <p:nvSpPr>
          <p:cNvPr id="8" name="Inhaltsplatzhalter 6"/>
          <p:cNvSpPr>
            <a:spLocks noGrp="1"/>
          </p:cNvSpPr>
          <p:nvPr>
            <p:ph idx="1"/>
          </p:nvPr>
        </p:nvSpPr>
        <p:spPr>
          <a:xfrm>
            <a:off x="1295400" y="1828800"/>
            <a:ext cx="9601200" cy="2498501"/>
          </a:xfrm>
        </p:spPr>
        <p:txBody>
          <a:bodyPr/>
          <a:lstStyle/>
          <a:p>
            <a:r>
              <a:rPr lang="en-US" dirty="0" smtClean="0"/>
              <a:t>Performance gain through combining systems</a:t>
            </a:r>
          </a:p>
          <a:p>
            <a:r>
              <a:rPr lang="en-US" dirty="0" smtClean="0"/>
              <a:t>Merge the best answers of the systems together</a:t>
            </a:r>
          </a:p>
          <a:p>
            <a:r>
              <a:rPr lang="en-US" dirty="0" smtClean="0"/>
              <a:t>The </a:t>
            </a:r>
            <a:r>
              <a:rPr lang="en-US" dirty="0" smtClean="0"/>
              <a:t>systems </a:t>
            </a:r>
            <a:r>
              <a:rPr lang="en-US" dirty="0" smtClean="0"/>
              <a:t>get a </a:t>
            </a:r>
            <a:r>
              <a:rPr lang="en-US" dirty="0" smtClean="0"/>
              <a:t>weight</a:t>
            </a:r>
            <a:endParaRPr lang="en-US" dirty="0" smtClean="0"/>
          </a:p>
          <a:p>
            <a:r>
              <a:rPr lang="en-US" dirty="0" smtClean="0"/>
              <a:t>Answer match:</a:t>
            </a:r>
          </a:p>
          <a:p>
            <a:pPr marL="4572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newValue</a:t>
            </a:r>
            <a:r>
              <a:rPr lang="en-US" dirty="0" smtClean="0"/>
              <a:t> = p*Asys1+(1-p)*Asys2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94492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/>
              <a:t>Va</a:t>
            </a:r>
            <a:r>
              <a:rPr lang="en-US" dirty="0" smtClean="0"/>
              <a:t>. </a:t>
            </a:r>
            <a:r>
              <a:rPr lang="en-US" cap="none" dirty="0" smtClean="0"/>
              <a:t>System Combination</a:t>
            </a:r>
            <a:endParaRPr lang="en-US" dirty="0"/>
          </a:p>
        </p:txBody>
      </p:sp>
      <p:sp>
        <p:nvSpPr>
          <p:cNvPr id="8" name="Inhaltsplatzhalter 6"/>
          <p:cNvSpPr>
            <a:spLocks noGrp="1"/>
          </p:cNvSpPr>
          <p:nvPr>
            <p:ph idx="1"/>
          </p:nvPr>
        </p:nvSpPr>
        <p:spPr>
          <a:xfrm>
            <a:off x="1295400" y="1828801"/>
            <a:ext cx="9601200" cy="618186"/>
          </a:xfrm>
        </p:spPr>
        <p:txBody>
          <a:bodyPr/>
          <a:lstStyle/>
          <a:p>
            <a:r>
              <a:rPr lang="en-US" dirty="0" smtClean="0"/>
              <a:t>Who is president of the United States?</a:t>
            </a:r>
          </a:p>
        </p:txBody>
      </p:sp>
      <p:sp>
        <p:nvSpPr>
          <p:cNvPr id="9" name="Inhaltsplatzhalter 2"/>
          <p:cNvSpPr txBox="1">
            <a:spLocks/>
          </p:cNvSpPr>
          <p:nvPr/>
        </p:nvSpPr>
        <p:spPr>
          <a:xfrm>
            <a:off x="1293255" y="2470593"/>
            <a:ext cx="4412087" cy="16892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77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517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b="1" i="1" dirty="0" smtClean="0">
                <a:solidFill>
                  <a:srgbClr val="002060"/>
                </a:solidFill>
              </a:rPr>
              <a:t>System 1</a:t>
            </a:r>
            <a:r>
              <a:rPr lang="en-US" i="1" dirty="0" smtClean="0">
                <a:solidFill>
                  <a:srgbClr val="002060"/>
                </a:solidFill>
              </a:rPr>
              <a:t> (p = 0.7)</a:t>
            </a:r>
          </a:p>
          <a:p>
            <a:pPr marL="45720" indent="0">
              <a:buNone/>
            </a:pPr>
            <a:r>
              <a:rPr lang="en-US" i="1" dirty="0">
                <a:solidFill>
                  <a:srgbClr val="002060"/>
                </a:solidFill>
              </a:rPr>
              <a:t>	</a:t>
            </a:r>
            <a:r>
              <a:rPr lang="en-US" i="1" dirty="0" smtClean="0">
                <a:solidFill>
                  <a:srgbClr val="002060"/>
                </a:solidFill>
              </a:rPr>
              <a:t>- Bush (0.8)</a:t>
            </a:r>
          </a:p>
          <a:p>
            <a:pPr marL="45720" indent="0">
              <a:buNone/>
            </a:pPr>
            <a:r>
              <a:rPr lang="en-US" i="1" dirty="0">
                <a:solidFill>
                  <a:srgbClr val="002060"/>
                </a:solidFill>
              </a:rPr>
              <a:t>	</a:t>
            </a:r>
            <a:r>
              <a:rPr lang="en-US" i="1" dirty="0" smtClean="0">
                <a:solidFill>
                  <a:srgbClr val="002060"/>
                </a:solidFill>
              </a:rPr>
              <a:t>- Obama (0.6)</a:t>
            </a:r>
          </a:p>
          <a:p>
            <a:pPr marL="45720" indent="0">
              <a:buNone/>
            </a:pPr>
            <a:r>
              <a:rPr lang="en-US" i="1" dirty="0">
                <a:solidFill>
                  <a:srgbClr val="002060"/>
                </a:solidFill>
              </a:rPr>
              <a:t>	</a:t>
            </a:r>
            <a:r>
              <a:rPr lang="en-US" i="1" dirty="0" smtClean="0">
                <a:solidFill>
                  <a:srgbClr val="002060"/>
                </a:solidFill>
              </a:rPr>
              <a:t>- Clinton (0.4)</a:t>
            </a:r>
          </a:p>
          <a:p>
            <a:endParaRPr lang="en-US" dirty="0" smtClean="0">
              <a:solidFill>
                <a:srgbClr val="002060"/>
              </a:solidFill>
            </a:endParaRPr>
          </a:p>
          <a:p>
            <a:pPr marL="45720" indent="0">
              <a:buFont typeface="Arial" pitchFamily="34" charset="0"/>
              <a:buNone/>
            </a:pPr>
            <a:endParaRPr lang="en-US" dirty="0" smtClean="0">
              <a:solidFill>
                <a:srgbClr val="002060"/>
              </a:solidFill>
            </a:endParaRPr>
          </a:p>
          <a:p>
            <a:endParaRPr lang="en-US" dirty="0" smtClean="0">
              <a:solidFill>
                <a:srgbClr val="002060"/>
              </a:solidFill>
            </a:endParaRPr>
          </a:p>
        </p:txBody>
      </p:sp>
      <p:sp>
        <p:nvSpPr>
          <p:cNvPr id="10" name="Inhaltsplatzhalter 2"/>
          <p:cNvSpPr txBox="1">
            <a:spLocks/>
          </p:cNvSpPr>
          <p:nvPr/>
        </p:nvSpPr>
        <p:spPr>
          <a:xfrm>
            <a:off x="5953261" y="2468449"/>
            <a:ext cx="4891823" cy="169142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77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517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b="1" i="1" dirty="0" smtClean="0">
                <a:solidFill>
                  <a:srgbClr val="00B050"/>
                </a:solidFill>
              </a:rPr>
              <a:t>System 2 </a:t>
            </a:r>
            <a:r>
              <a:rPr lang="en-US" i="1" dirty="0" smtClean="0">
                <a:solidFill>
                  <a:srgbClr val="00B050"/>
                </a:solidFill>
              </a:rPr>
              <a:t>(1-p = 0.3)</a:t>
            </a:r>
          </a:p>
          <a:p>
            <a:pPr marL="45720" indent="0">
              <a:buNone/>
            </a:pPr>
            <a:r>
              <a:rPr lang="en-US" i="1" dirty="0">
                <a:solidFill>
                  <a:srgbClr val="00B050"/>
                </a:solidFill>
              </a:rPr>
              <a:t>	</a:t>
            </a:r>
            <a:r>
              <a:rPr lang="en-US" i="1" dirty="0" smtClean="0">
                <a:solidFill>
                  <a:srgbClr val="00B050"/>
                </a:solidFill>
              </a:rPr>
              <a:t>- Obama (0.7)</a:t>
            </a:r>
          </a:p>
          <a:p>
            <a:pPr marL="45720" indent="0">
              <a:buNone/>
            </a:pPr>
            <a:r>
              <a:rPr lang="en-US" i="1" dirty="0">
                <a:solidFill>
                  <a:srgbClr val="00B050"/>
                </a:solidFill>
              </a:rPr>
              <a:t>	</a:t>
            </a:r>
            <a:r>
              <a:rPr lang="en-US" i="1" dirty="0" smtClean="0">
                <a:solidFill>
                  <a:srgbClr val="00B050"/>
                </a:solidFill>
              </a:rPr>
              <a:t>- Eminem (0.3)</a:t>
            </a:r>
          </a:p>
          <a:p>
            <a:pPr marL="45720" indent="0">
              <a:buNone/>
            </a:pPr>
            <a:r>
              <a:rPr lang="en-US" i="1" dirty="0">
                <a:solidFill>
                  <a:srgbClr val="00B050"/>
                </a:solidFill>
              </a:rPr>
              <a:t>	</a:t>
            </a:r>
            <a:r>
              <a:rPr lang="en-US" i="1" dirty="0" smtClean="0">
                <a:solidFill>
                  <a:srgbClr val="00B050"/>
                </a:solidFill>
              </a:rPr>
              <a:t>- Clinton (0.2)</a:t>
            </a:r>
          </a:p>
          <a:p>
            <a:endParaRPr lang="en-US" dirty="0" smtClean="0">
              <a:solidFill>
                <a:srgbClr val="00B050"/>
              </a:solidFill>
            </a:endParaRPr>
          </a:p>
          <a:p>
            <a:pPr marL="45720" indent="0">
              <a:buFont typeface="Arial" pitchFamily="34" charset="0"/>
              <a:buNone/>
            </a:pPr>
            <a:endParaRPr lang="en-US" dirty="0" smtClean="0">
              <a:solidFill>
                <a:srgbClr val="00B050"/>
              </a:solidFill>
            </a:endParaRPr>
          </a:p>
          <a:p>
            <a:endParaRPr lang="en-US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84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/>
              <a:t>Va</a:t>
            </a:r>
            <a:r>
              <a:rPr lang="en-US" dirty="0" smtClean="0"/>
              <a:t>. </a:t>
            </a:r>
            <a:r>
              <a:rPr lang="en-US" cap="none" dirty="0" smtClean="0"/>
              <a:t>System Combination</a:t>
            </a:r>
            <a:endParaRPr lang="en-US" dirty="0"/>
          </a:p>
        </p:txBody>
      </p:sp>
      <p:sp>
        <p:nvSpPr>
          <p:cNvPr id="8" name="Inhaltsplatzhalter 6"/>
          <p:cNvSpPr>
            <a:spLocks noGrp="1"/>
          </p:cNvSpPr>
          <p:nvPr>
            <p:ph idx="1"/>
          </p:nvPr>
        </p:nvSpPr>
        <p:spPr>
          <a:xfrm>
            <a:off x="1295400" y="1828801"/>
            <a:ext cx="9601200" cy="618186"/>
          </a:xfrm>
        </p:spPr>
        <p:txBody>
          <a:bodyPr/>
          <a:lstStyle/>
          <a:p>
            <a:r>
              <a:rPr lang="en-US" dirty="0" smtClean="0"/>
              <a:t>Who is president of the United States?</a:t>
            </a:r>
          </a:p>
        </p:txBody>
      </p:sp>
      <p:sp>
        <p:nvSpPr>
          <p:cNvPr id="9" name="Inhaltsplatzhalter 2"/>
          <p:cNvSpPr txBox="1">
            <a:spLocks/>
          </p:cNvSpPr>
          <p:nvPr/>
        </p:nvSpPr>
        <p:spPr>
          <a:xfrm>
            <a:off x="1293255" y="2470593"/>
            <a:ext cx="4412087" cy="16892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77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517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b="1" i="1" dirty="0" smtClean="0">
                <a:solidFill>
                  <a:srgbClr val="002060"/>
                </a:solidFill>
              </a:rPr>
              <a:t>System 1</a:t>
            </a:r>
            <a:r>
              <a:rPr lang="en-US" i="1" dirty="0" smtClean="0">
                <a:solidFill>
                  <a:srgbClr val="002060"/>
                </a:solidFill>
              </a:rPr>
              <a:t> (</a:t>
            </a:r>
            <a:r>
              <a:rPr lang="en-US" i="1" u="sng" dirty="0" smtClean="0">
                <a:solidFill>
                  <a:srgbClr val="002060"/>
                </a:solidFill>
              </a:rPr>
              <a:t>p = 0.7</a:t>
            </a:r>
            <a:r>
              <a:rPr lang="en-US" i="1" dirty="0" smtClean="0">
                <a:solidFill>
                  <a:srgbClr val="002060"/>
                </a:solidFill>
              </a:rPr>
              <a:t>)</a:t>
            </a:r>
          </a:p>
          <a:p>
            <a:pPr marL="45720" indent="0">
              <a:buNone/>
            </a:pPr>
            <a:r>
              <a:rPr lang="en-US" i="1" dirty="0">
                <a:solidFill>
                  <a:srgbClr val="002060"/>
                </a:solidFill>
              </a:rPr>
              <a:t>	</a:t>
            </a:r>
            <a:r>
              <a:rPr lang="en-US" i="1" dirty="0" smtClean="0">
                <a:solidFill>
                  <a:srgbClr val="002060"/>
                </a:solidFill>
              </a:rPr>
              <a:t>- </a:t>
            </a:r>
            <a:r>
              <a:rPr lang="en-US" i="1" u="sng" dirty="0" smtClean="0">
                <a:solidFill>
                  <a:srgbClr val="002060"/>
                </a:solidFill>
              </a:rPr>
              <a:t>Bush (0.8)</a:t>
            </a:r>
          </a:p>
          <a:p>
            <a:pPr marL="45720" indent="0">
              <a:buNone/>
            </a:pPr>
            <a:r>
              <a:rPr lang="en-US" i="1" dirty="0">
                <a:solidFill>
                  <a:srgbClr val="002060"/>
                </a:solidFill>
              </a:rPr>
              <a:t>	</a:t>
            </a:r>
            <a:r>
              <a:rPr lang="en-US" i="1" dirty="0" smtClean="0">
                <a:solidFill>
                  <a:srgbClr val="002060"/>
                </a:solidFill>
              </a:rPr>
              <a:t>- Obama (0.6)</a:t>
            </a:r>
          </a:p>
          <a:p>
            <a:pPr marL="45720" indent="0">
              <a:buNone/>
            </a:pPr>
            <a:r>
              <a:rPr lang="en-US" i="1" dirty="0">
                <a:solidFill>
                  <a:srgbClr val="002060"/>
                </a:solidFill>
              </a:rPr>
              <a:t>	</a:t>
            </a:r>
            <a:r>
              <a:rPr lang="en-US" i="1" dirty="0" smtClean="0">
                <a:solidFill>
                  <a:srgbClr val="002060"/>
                </a:solidFill>
              </a:rPr>
              <a:t>- Clinton (0.4)</a:t>
            </a:r>
          </a:p>
          <a:p>
            <a:endParaRPr lang="en-US" dirty="0" smtClean="0">
              <a:solidFill>
                <a:srgbClr val="002060"/>
              </a:solidFill>
            </a:endParaRPr>
          </a:p>
          <a:p>
            <a:pPr marL="45720" indent="0">
              <a:buFont typeface="Arial" pitchFamily="34" charset="0"/>
              <a:buNone/>
            </a:pPr>
            <a:endParaRPr lang="en-US" dirty="0" smtClean="0">
              <a:solidFill>
                <a:srgbClr val="002060"/>
              </a:solidFill>
            </a:endParaRPr>
          </a:p>
          <a:p>
            <a:endParaRPr lang="en-US" dirty="0" smtClean="0">
              <a:solidFill>
                <a:srgbClr val="002060"/>
              </a:solidFill>
            </a:endParaRPr>
          </a:p>
        </p:txBody>
      </p:sp>
      <p:sp>
        <p:nvSpPr>
          <p:cNvPr id="10" name="Inhaltsplatzhalter 2"/>
          <p:cNvSpPr txBox="1">
            <a:spLocks/>
          </p:cNvSpPr>
          <p:nvPr/>
        </p:nvSpPr>
        <p:spPr>
          <a:xfrm>
            <a:off x="5953261" y="2468449"/>
            <a:ext cx="4891823" cy="169142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77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517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b="1" i="1" dirty="0" smtClean="0">
                <a:solidFill>
                  <a:srgbClr val="00B050"/>
                </a:solidFill>
              </a:rPr>
              <a:t>System 2 </a:t>
            </a:r>
            <a:r>
              <a:rPr lang="en-US" i="1" dirty="0" smtClean="0">
                <a:solidFill>
                  <a:srgbClr val="00B050"/>
                </a:solidFill>
              </a:rPr>
              <a:t>(</a:t>
            </a:r>
            <a:r>
              <a:rPr lang="en-US" i="1" u="sng" dirty="0" smtClean="0">
                <a:solidFill>
                  <a:srgbClr val="00B050"/>
                </a:solidFill>
              </a:rPr>
              <a:t>1-p = 0.3</a:t>
            </a:r>
            <a:r>
              <a:rPr lang="en-US" i="1" dirty="0" smtClean="0">
                <a:solidFill>
                  <a:srgbClr val="00B050"/>
                </a:solidFill>
              </a:rPr>
              <a:t>)</a:t>
            </a:r>
          </a:p>
          <a:p>
            <a:pPr marL="45720" indent="0">
              <a:buNone/>
            </a:pPr>
            <a:r>
              <a:rPr lang="en-US" i="1" dirty="0">
                <a:solidFill>
                  <a:srgbClr val="00B050"/>
                </a:solidFill>
              </a:rPr>
              <a:t>	</a:t>
            </a:r>
            <a:r>
              <a:rPr lang="en-US" i="1" dirty="0" smtClean="0">
                <a:solidFill>
                  <a:srgbClr val="00B050"/>
                </a:solidFill>
              </a:rPr>
              <a:t>- Obama (0.7)</a:t>
            </a:r>
          </a:p>
          <a:p>
            <a:pPr marL="45720" indent="0">
              <a:buNone/>
            </a:pPr>
            <a:r>
              <a:rPr lang="en-US" i="1" dirty="0">
                <a:solidFill>
                  <a:srgbClr val="00B050"/>
                </a:solidFill>
              </a:rPr>
              <a:t>	</a:t>
            </a:r>
            <a:r>
              <a:rPr lang="en-US" i="1" dirty="0" smtClean="0">
                <a:solidFill>
                  <a:srgbClr val="00B050"/>
                </a:solidFill>
              </a:rPr>
              <a:t>- Eminem (0.3)</a:t>
            </a:r>
          </a:p>
          <a:p>
            <a:pPr marL="45720" indent="0">
              <a:buNone/>
            </a:pPr>
            <a:r>
              <a:rPr lang="en-US" i="1" dirty="0">
                <a:solidFill>
                  <a:srgbClr val="00B050"/>
                </a:solidFill>
              </a:rPr>
              <a:t>	</a:t>
            </a:r>
            <a:r>
              <a:rPr lang="en-US" i="1" dirty="0" smtClean="0">
                <a:solidFill>
                  <a:srgbClr val="00B050"/>
                </a:solidFill>
              </a:rPr>
              <a:t>- Clinton (0.2)</a:t>
            </a:r>
          </a:p>
          <a:p>
            <a:endParaRPr lang="en-US" dirty="0" smtClean="0">
              <a:solidFill>
                <a:srgbClr val="00B050"/>
              </a:solidFill>
            </a:endParaRPr>
          </a:p>
          <a:p>
            <a:pPr marL="45720" indent="0">
              <a:buFont typeface="Arial" pitchFamily="34" charset="0"/>
              <a:buNone/>
            </a:pPr>
            <a:endParaRPr lang="en-US" dirty="0" smtClean="0">
              <a:solidFill>
                <a:srgbClr val="00B050"/>
              </a:solidFill>
            </a:endParaRPr>
          </a:p>
          <a:p>
            <a:endParaRPr lang="en-US" dirty="0" smtClean="0">
              <a:solidFill>
                <a:srgbClr val="00B050"/>
              </a:solidFill>
            </a:endParaRPr>
          </a:p>
        </p:txBody>
      </p:sp>
      <p:sp>
        <p:nvSpPr>
          <p:cNvPr id="6" name="Inhaltsplatzhalter 2"/>
          <p:cNvSpPr txBox="1">
            <a:spLocks/>
          </p:cNvSpPr>
          <p:nvPr/>
        </p:nvSpPr>
        <p:spPr>
          <a:xfrm>
            <a:off x="3507349" y="4333737"/>
            <a:ext cx="4891823" cy="171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77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517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b="1" i="1" dirty="0" smtClean="0"/>
              <a:t>Merged System</a:t>
            </a:r>
            <a:endParaRPr lang="en-US" i="1" dirty="0" smtClean="0"/>
          </a:p>
          <a:p>
            <a:pPr marL="45720" indent="0">
              <a:buNone/>
            </a:pPr>
            <a:r>
              <a:rPr lang="en-US" i="1" dirty="0"/>
              <a:t>	</a:t>
            </a:r>
            <a:r>
              <a:rPr lang="en-US" i="1" dirty="0" smtClean="0"/>
              <a:t>- Bush (0.56)</a:t>
            </a:r>
            <a:endParaRPr lang="en-US" dirty="0" smtClean="0"/>
          </a:p>
          <a:p>
            <a:pPr marL="45720" indent="0">
              <a:buFont typeface="Arial" pitchFamily="34" charset="0"/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3" name="Textfeld 2"/>
          <p:cNvSpPr txBox="1"/>
          <p:nvPr/>
        </p:nvSpPr>
        <p:spPr>
          <a:xfrm>
            <a:off x="6157980" y="4837719"/>
            <a:ext cx="1951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0.7*0.8</a:t>
            </a:r>
            <a:r>
              <a:rPr lang="en-US" b="1" dirty="0" smtClean="0"/>
              <a:t>+</a:t>
            </a:r>
            <a:r>
              <a:rPr lang="en-US" b="1" dirty="0" smtClean="0">
                <a:solidFill>
                  <a:srgbClr val="00B050"/>
                </a:solidFill>
              </a:rPr>
              <a:t>(0.3*0)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37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/>
              <a:t>Va</a:t>
            </a:r>
            <a:r>
              <a:rPr lang="en-US" dirty="0" smtClean="0"/>
              <a:t>. </a:t>
            </a:r>
            <a:r>
              <a:rPr lang="en-US" cap="none" dirty="0" smtClean="0"/>
              <a:t>System Combination</a:t>
            </a:r>
            <a:endParaRPr lang="en-US" dirty="0"/>
          </a:p>
        </p:txBody>
      </p:sp>
      <p:sp>
        <p:nvSpPr>
          <p:cNvPr id="8" name="Inhaltsplatzhalter 6"/>
          <p:cNvSpPr>
            <a:spLocks noGrp="1"/>
          </p:cNvSpPr>
          <p:nvPr>
            <p:ph idx="1"/>
          </p:nvPr>
        </p:nvSpPr>
        <p:spPr>
          <a:xfrm>
            <a:off x="1295400" y="1828801"/>
            <a:ext cx="9601200" cy="618186"/>
          </a:xfrm>
        </p:spPr>
        <p:txBody>
          <a:bodyPr/>
          <a:lstStyle/>
          <a:p>
            <a:r>
              <a:rPr lang="en-US" dirty="0" smtClean="0"/>
              <a:t>Who is president of the United States?</a:t>
            </a:r>
          </a:p>
        </p:txBody>
      </p:sp>
      <p:sp>
        <p:nvSpPr>
          <p:cNvPr id="9" name="Inhaltsplatzhalter 2"/>
          <p:cNvSpPr txBox="1">
            <a:spLocks/>
          </p:cNvSpPr>
          <p:nvPr/>
        </p:nvSpPr>
        <p:spPr>
          <a:xfrm>
            <a:off x="1293255" y="2470593"/>
            <a:ext cx="4412087" cy="16892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77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517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b="1" i="1" dirty="0" smtClean="0">
                <a:solidFill>
                  <a:srgbClr val="002060"/>
                </a:solidFill>
              </a:rPr>
              <a:t>System 1</a:t>
            </a:r>
            <a:r>
              <a:rPr lang="en-US" i="1" dirty="0" smtClean="0">
                <a:solidFill>
                  <a:srgbClr val="002060"/>
                </a:solidFill>
              </a:rPr>
              <a:t> (</a:t>
            </a:r>
            <a:r>
              <a:rPr lang="en-US" i="1" u="sng" dirty="0" smtClean="0">
                <a:solidFill>
                  <a:srgbClr val="002060"/>
                </a:solidFill>
              </a:rPr>
              <a:t>p = 0.7</a:t>
            </a:r>
            <a:r>
              <a:rPr lang="en-US" i="1" dirty="0" smtClean="0">
                <a:solidFill>
                  <a:srgbClr val="002060"/>
                </a:solidFill>
              </a:rPr>
              <a:t>)</a:t>
            </a:r>
          </a:p>
          <a:p>
            <a:pPr marL="45720" indent="0">
              <a:buNone/>
            </a:pPr>
            <a:r>
              <a:rPr lang="en-US" i="1" dirty="0">
                <a:solidFill>
                  <a:srgbClr val="002060"/>
                </a:solidFill>
              </a:rPr>
              <a:t>	</a:t>
            </a:r>
            <a:r>
              <a:rPr lang="en-US" i="1" dirty="0" smtClean="0">
                <a:solidFill>
                  <a:srgbClr val="002060"/>
                </a:solidFill>
              </a:rPr>
              <a:t>- Bush (0.8)</a:t>
            </a:r>
          </a:p>
          <a:p>
            <a:pPr marL="45720" indent="0">
              <a:buNone/>
            </a:pPr>
            <a:r>
              <a:rPr lang="en-US" i="1" dirty="0">
                <a:solidFill>
                  <a:srgbClr val="002060"/>
                </a:solidFill>
              </a:rPr>
              <a:t>	</a:t>
            </a:r>
            <a:r>
              <a:rPr lang="en-US" i="1" dirty="0" smtClean="0">
                <a:solidFill>
                  <a:srgbClr val="002060"/>
                </a:solidFill>
              </a:rPr>
              <a:t>- </a:t>
            </a:r>
            <a:r>
              <a:rPr lang="en-US" i="1" u="sng" dirty="0" smtClean="0">
                <a:solidFill>
                  <a:srgbClr val="002060"/>
                </a:solidFill>
              </a:rPr>
              <a:t>Obama (0.6)</a:t>
            </a:r>
          </a:p>
          <a:p>
            <a:pPr marL="45720" indent="0">
              <a:buNone/>
            </a:pPr>
            <a:r>
              <a:rPr lang="en-US" i="1" dirty="0">
                <a:solidFill>
                  <a:srgbClr val="002060"/>
                </a:solidFill>
              </a:rPr>
              <a:t>	</a:t>
            </a:r>
            <a:r>
              <a:rPr lang="en-US" i="1" dirty="0" smtClean="0">
                <a:solidFill>
                  <a:srgbClr val="002060"/>
                </a:solidFill>
              </a:rPr>
              <a:t>- Clinton (0.4)</a:t>
            </a:r>
          </a:p>
          <a:p>
            <a:endParaRPr lang="en-US" dirty="0" smtClean="0">
              <a:solidFill>
                <a:srgbClr val="002060"/>
              </a:solidFill>
            </a:endParaRPr>
          </a:p>
          <a:p>
            <a:pPr marL="45720" indent="0">
              <a:buFont typeface="Arial" pitchFamily="34" charset="0"/>
              <a:buNone/>
            </a:pPr>
            <a:endParaRPr lang="en-US" dirty="0" smtClean="0">
              <a:solidFill>
                <a:srgbClr val="002060"/>
              </a:solidFill>
            </a:endParaRPr>
          </a:p>
          <a:p>
            <a:endParaRPr lang="en-US" dirty="0" smtClean="0">
              <a:solidFill>
                <a:srgbClr val="002060"/>
              </a:solidFill>
            </a:endParaRPr>
          </a:p>
        </p:txBody>
      </p:sp>
      <p:sp>
        <p:nvSpPr>
          <p:cNvPr id="10" name="Inhaltsplatzhalter 2"/>
          <p:cNvSpPr txBox="1">
            <a:spLocks/>
          </p:cNvSpPr>
          <p:nvPr/>
        </p:nvSpPr>
        <p:spPr>
          <a:xfrm>
            <a:off x="5953261" y="2468449"/>
            <a:ext cx="4891823" cy="169142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77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517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b="1" i="1" dirty="0" smtClean="0">
                <a:solidFill>
                  <a:srgbClr val="00B050"/>
                </a:solidFill>
              </a:rPr>
              <a:t>System 2 </a:t>
            </a:r>
            <a:r>
              <a:rPr lang="en-US" i="1" dirty="0" smtClean="0">
                <a:solidFill>
                  <a:srgbClr val="00B050"/>
                </a:solidFill>
              </a:rPr>
              <a:t>(</a:t>
            </a:r>
            <a:r>
              <a:rPr lang="en-US" i="1" u="sng" dirty="0" smtClean="0">
                <a:solidFill>
                  <a:srgbClr val="00B050"/>
                </a:solidFill>
              </a:rPr>
              <a:t>1-p = 0.3</a:t>
            </a:r>
            <a:r>
              <a:rPr lang="en-US" i="1" dirty="0" smtClean="0">
                <a:solidFill>
                  <a:srgbClr val="00B050"/>
                </a:solidFill>
              </a:rPr>
              <a:t>)</a:t>
            </a:r>
          </a:p>
          <a:p>
            <a:pPr marL="45720" indent="0">
              <a:buNone/>
            </a:pPr>
            <a:r>
              <a:rPr lang="en-US" i="1" dirty="0">
                <a:solidFill>
                  <a:srgbClr val="00B050"/>
                </a:solidFill>
              </a:rPr>
              <a:t>	</a:t>
            </a:r>
            <a:r>
              <a:rPr lang="en-US" i="1" dirty="0" smtClean="0">
                <a:solidFill>
                  <a:srgbClr val="00B050"/>
                </a:solidFill>
              </a:rPr>
              <a:t>- </a:t>
            </a:r>
            <a:r>
              <a:rPr lang="en-US" i="1" u="sng" dirty="0" smtClean="0">
                <a:solidFill>
                  <a:srgbClr val="00B050"/>
                </a:solidFill>
              </a:rPr>
              <a:t>Obama (0.7)</a:t>
            </a:r>
          </a:p>
          <a:p>
            <a:pPr marL="45720" indent="0">
              <a:buNone/>
            </a:pPr>
            <a:r>
              <a:rPr lang="en-US" i="1" dirty="0">
                <a:solidFill>
                  <a:srgbClr val="00B050"/>
                </a:solidFill>
              </a:rPr>
              <a:t>	</a:t>
            </a:r>
            <a:r>
              <a:rPr lang="en-US" i="1" dirty="0" smtClean="0">
                <a:solidFill>
                  <a:srgbClr val="00B050"/>
                </a:solidFill>
              </a:rPr>
              <a:t>- Eminem (0.3)</a:t>
            </a:r>
          </a:p>
          <a:p>
            <a:pPr marL="45720" indent="0">
              <a:buNone/>
            </a:pPr>
            <a:r>
              <a:rPr lang="en-US" i="1" dirty="0">
                <a:solidFill>
                  <a:srgbClr val="00B050"/>
                </a:solidFill>
              </a:rPr>
              <a:t>	</a:t>
            </a:r>
            <a:r>
              <a:rPr lang="en-US" i="1" dirty="0" smtClean="0">
                <a:solidFill>
                  <a:srgbClr val="00B050"/>
                </a:solidFill>
              </a:rPr>
              <a:t>- Clinton (0.2)</a:t>
            </a:r>
          </a:p>
          <a:p>
            <a:endParaRPr lang="en-US" dirty="0" smtClean="0">
              <a:solidFill>
                <a:srgbClr val="00B050"/>
              </a:solidFill>
            </a:endParaRPr>
          </a:p>
          <a:p>
            <a:pPr marL="45720" indent="0">
              <a:buFont typeface="Arial" pitchFamily="34" charset="0"/>
              <a:buNone/>
            </a:pPr>
            <a:endParaRPr lang="en-US" dirty="0" smtClean="0">
              <a:solidFill>
                <a:srgbClr val="00B050"/>
              </a:solidFill>
            </a:endParaRPr>
          </a:p>
          <a:p>
            <a:endParaRPr lang="en-US" dirty="0" smtClean="0">
              <a:solidFill>
                <a:srgbClr val="00B050"/>
              </a:solidFill>
            </a:endParaRPr>
          </a:p>
        </p:txBody>
      </p:sp>
      <p:sp>
        <p:nvSpPr>
          <p:cNvPr id="6" name="Inhaltsplatzhalter 2"/>
          <p:cNvSpPr txBox="1">
            <a:spLocks/>
          </p:cNvSpPr>
          <p:nvPr/>
        </p:nvSpPr>
        <p:spPr>
          <a:xfrm>
            <a:off x="3507349" y="4333737"/>
            <a:ext cx="4891823" cy="171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77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517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b="1" i="1" dirty="0" smtClean="0"/>
              <a:t>Merged System</a:t>
            </a:r>
            <a:endParaRPr lang="en-US" i="1" dirty="0" smtClean="0"/>
          </a:p>
          <a:p>
            <a:pPr marL="45720" indent="0">
              <a:buNone/>
            </a:pPr>
            <a:r>
              <a:rPr lang="en-US" i="1" dirty="0"/>
              <a:t>	</a:t>
            </a:r>
            <a:r>
              <a:rPr lang="en-US" i="1" dirty="0" smtClean="0"/>
              <a:t>- Obama (0.63)</a:t>
            </a:r>
          </a:p>
          <a:p>
            <a:pPr marL="45720" indent="0">
              <a:buNone/>
            </a:pPr>
            <a:r>
              <a:rPr lang="en-US" i="1" dirty="0"/>
              <a:t>	</a:t>
            </a:r>
            <a:r>
              <a:rPr lang="en-US" i="1" dirty="0" smtClean="0"/>
              <a:t>- Bush (0.56)</a:t>
            </a:r>
            <a:endParaRPr lang="en-US" dirty="0" smtClean="0"/>
          </a:p>
          <a:p>
            <a:pPr marL="45720" indent="0">
              <a:buFont typeface="Arial" pitchFamily="34" charset="0"/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7" name="Textfeld 6"/>
          <p:cNvSpPr txBox="1"/>
          <p:nvPr/>
        </p:nvSpPr>
        <p:spPr>
          <a:xfrm>
            <a:off x="6226218" y="4837719"/>
            <a:ext cx="2153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0.7*0.6</a:t>
            </a:r>
            <a:r>
              <a:rPr lang="en-US" b="1" dirty="0" smtClean="0"/>
              <a:t>+</a:t>
            </a:r>
            <a:r>
              <a:rPr lang="en-US" b="1" dirty="0" smtClean="0">
                <a:solidFill>
                  <a:srgbClr val="00B050"/>
                </a:solidFill>
              </a:rPr>
              <a:t>(0.3*0.7)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04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/>
              <a:t>Vb. System Combination</a:t>
            </a:r>
            <a:endParaRPr lang="en-US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8" r="22337"/>
          <a:stretch/>
        </p:blipFill>
        <p:spPr>
          <a:xfrm>
            <a:off x="1768530" y="1760560"/>
            <a:ext cx="8180687" cy="4408227"/>
          </a:xfrm>
        </p:spPr>
      </p:pic>
      <p:sp>
        <p:nvSpPr>
          <p:cNvPr id="5" name="Textfeld 4"/>
          <p:cNvSpPr txBox="1"/>
          <p:nvPr/>
        </p:nvSpPr>
        <p:spPr>
          <a:xfrm>
            <a:off x="2100617" y="5556784"/>
            <a:ext cx="1223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Ixquick20</a:t>
            </a:r>
            <a:endParaRPr lang="en-US" dirty="0"/>
          </a:p>
        </p:txBody>
      </p:sp>
      <p:sp>
        <p:nvSpPr>
          <p:cNvPr id="6" name="Textfeld 5"/>
          <p:cNvSpPr txBox="1"/>
          <p:nvPr/>
        </p:nvSpPr>
        <p:spPr>
          <a:xfrm>
            <a:off x="8681294" y="5556784"/>
            <a:ext cx="1431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Ixquick200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501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VI. </a:t>
            </a:r>
            <a:r>
              <a:rPr lang="en-US" cap="none" dirty="0"/>
              <a:t>Conclusion</a:t>
            </a:r>
            <a:r>
              <a:rPr lang="en-US" dirty="0" smtClean="0"/>
              <a:t> </a:t>
            </a:r>
            <a:r>
              <a:rPr lang="en-US" cap="none" dirty="0"/>
              <a:t>a</a:t>
            </a:r>
            <a:r>
              <a:rPr lang="en-US" cap="none" dirty="0" smtClean="0"/>
              <a:t>nd Future Work</a:t>
            </a:r>
            <a:endParaRPr lang="en-US" cap="non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</a:p>
          <a:p>
            <a:pPr lvl="1"/>
            <a:r>
              <a:rPr lang="en-US" dirty="0" smtClean="0"/>
              <a:t>Shown problems with outdated test set</a:t>
            </a:r>
          </a:p>
          <a:p>
            <a:pPr lvl="1"/>
            <a:r>
              <a:rPr lang="en-US" dirty="0" smtClean="0"/>
              <a:t>Replaced the commercial APIs with standard web search</a:t>
            </a:r>
          </a:p>
          <a:p>
            <a:pPr lvl="1"/>
            <a:r>
              <a:rPr lang="en-US" dirty="0" smtClean="0"/>
              <a:t>Tuning a QA system</a:t>
            </a:r>
            <a:endParaRPr lang="en-US" dirty="0"/>
          </a:p>
          <a:p>
            <a:r>
              <a:rPr lang="en-US" dirty="0" smtClean="0"/>
              <a:t>Future work</a:t>
            </a:r>
          </a:p>
          <a:p>
            <a:pPr lvl="1"/>
            <a:r>
              <a:rPr lang="en-US" dirty="0" smtClean="0"/>
              <a:t>Tuning underperforming answer types</a:t>
            </a:r>
          </a:p>
          <a:p>
            <a:pPr lvl="1"/>
            <a:r>
              <a:rPr lang="en-US" dirty="0" smtClean="0"/>
              <a:t>Break the rest group down into multiple sub-groups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990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Thanks for your attention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80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d Line Business 16x9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F180B1C-2212-497F-A259-C959ADD048C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Geschäftliche Präsentation Rote Linie (Breitbild)</Template>
  <TotalTime>0</TotalTime>
  <Words>678</Words>
  <Application>Microsoft Office PowerPoint</Application>
  <PresentationFormat>Breitbild</PresentationFormat>
  <Paragraphs>182</Paragraphs>
  <Slides>26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26</vt:i4>
      </vt:variant>
    </vt:vector>
  </HeadingPairs>
  <TitlesOfParts>
    <vt:vector size="29" baseType="lpstr">
      <vt:lpstr>Arial</vt:lpstr>
      <vt:lpstr>Cambria</vt:lpstr>
      <vt:lpstr>Red Line Business 16x9</vt:lpstr>
      <vt:lpstr>How to Make Right Decisions Based on Corrupt Information and Poor Counselors </vt:lpstr>
      <vt:lpstr>The Authors</vt:lpstr>
      <vt:lpstr>Structure</vt:lpstr>
      <vt:lpstr>I. Introduction</vt:lpstr>
      <vt:lpstr>II. Reflections on the test set</vt:lpstr>
      <vt:lpstr>IIa. Time Dependence</vt:lpstr>
      <vt:lpstr>IIb. Missing Answers</vt:lpstr>
      <vt:lpstr>IIc. Scientific Ambiguity</vt:lpstr>
      <vt:lpstr>IId. Degree of Detail</vt:lpstr>
      <vt:lpstr>IIe. Partial Answers</vt:lpstr>
      <vt:lpstr>IIf. Different units</vt:lpstr>
      <vt:lpstr>IIg. Effect on the results</vt:lpstr>
      <vt:lpstr>III. Architecture of OpenEphyra</vt:lpstr>
      <vt:lpstr>IIIa. Concrete Example of OpenEphyra</vt:lpstr>
      <vt:lpstr>IV. Evaluation</vt:lpstr>
      <vt:lpstr>IVa. Systems used</vt:lpstr>
      <vt:lpstr>IVb. Number of Documents</vt:lpstr>
      <vt:lpstr>IVc. Answer Types</vt:lpstr>
      <vt:lpstr>IVd. Overview of the Results</vt:lpstr>
      <vt:lpstr>V. System Combination</vt:lpstr>
      <vt:lpstr>Va. System Combination</vt:lpstr>
      <vt:lpstr>Va. System Combination</vt:lpstr>
      <vt:lpstr>Va. System Combination</vt:lpstr>
      <vt:lpstr>Vb. System Combination</vt:lpstr>
      <vt:lpstr>VI. Conclusion and Future Work</vt:lpstr>
      <vt:lpstr>The End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2014-10-10T16:27:25Z</dcterms:created>
  <dcterms:modified xsi:type="dcterms:W3CDTF">2014-10-24T16:36:05Z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TC030310239991</vt:lpwstr>
  </property>
</Properties>
</file>